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45" d="100"/>
          <a:sy n="45" d="100"/>
        </p:scale>
        <p:origin x="78"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7/25/2019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7/25/2019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Literary Terms</a:t>
            </a:r>
            <a:endParaRPr lang="en-US" dirty="0"/>
          </a:p>
        </p:txBody>
      </p:sp>
      <p:sp>
        <p:nvSpPr>
          <p:cNvPr id="3" name="Subtitle 2"/>
          <p:cNvSpPr>
            <a:spLocks noGrp="1"/>
          </p:cNvSpPr>
          <p:nvPr>
            <p:ph type="subTitle" idx="1"/>
          </p:nvPr>
        </p:nvSpPr>
        <p:spPr/>
        <p:txBody>
          <a:bodyPr/>
          <a:lstStyle/>
          <a:p>
            <a:r>
              <a:rPr lang="en-US" dirty="0" smtClean="0"/>
              <a:t>Quarter 1 </a:t>
            </a:r>
          </a:p>
          <a:p>
            <a:r>
              <a:rPr lang="en-US" dirty="0" smtClean="0"/>
              <a:t>Stetka </a:t>
            </a:r>
            <a:endParaRPr lang="en-US" dirty="0"/>
          </a:p>
        </p:txBody>
      </p:sp>
    </p:spTree>
    <p:extLst>
      <p:ext uri="{BB962C8B-B14F-4D97-AF65-F5344CB8AC3E}">
        <p14:creationId xmlns:p14="http://schemas.microsoft.com/office/powerpoint/2010/main" val="1555417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a:t>
            </a:r>
            <a:endParaRPr lang="en-US" dirty="0"/>
          </a:p>
        </p:txBody>
      </p:sp>
      <p:sp>
        <p:nvSpPr>
          <p:cNvPr id="3" name="Content Placeholder 2"/>
          <p:cNvSpPr>
            <a:spLocks noGrp="1"/>
          </p:cNvSpPr>
          <p:nvPr>
            <p:ph sz="quarter" idx="13"/>
          </p:nvPr>
        </p:nvSpPr>
        <p:spPr/>
        <p:txBody>
          <a:bodyPr>
            <a:normAutofit/>
          </a:bodyPr>
          <a:lstStyle/>
          <a:p>
            <a:r>
              <a:rPr lang="en-US" dirty="0" smtClean="0"/>
              <a:t>used </a:t>
            </a:r>
            <a:r>
              <a:rPr lang="en-US" dirty="0"/>
              <a:t>to identify and establish the time, place and mood of the events of the story. It basically helps in establishing where and when and under what circumstances the story is taking place. </a:t>
            </a:r>
            <a:endParaRPr lang="en-US" dirty="0" smtClean="0"/>
          </a:p>
          <a:p>
            <a:pPr marL="0" indent="0">
              <a:buNone/>
            </a:pPr>
            <a:endParaRPr lang="en-US" dirty="0"/>
          </a:p>
          <a:p>
            <a:r>
              <a:rPr lang="en-US" b="1" dirty="0"/>
              <a:t>Example: </a:t>
            </a:r>
            <a:r>
              <a:rPr lang="en-US" dirty="0" smtClean="0"/>
              <a:t>In the </a:t>
            </a:r>
            <a:r>
              <a:rPr lang="en-US" dirty="0"/>
              <a:t>Harry Potter series, a large part of the book takes place at the </a:t>
            </a:r>
            <a:r>
              <a:rPr lang="en-US" dirty="0" smtClean="0"/>
              <a:t>HOGWARTS. THIS WOULD BE CONSIDERED IT’S SETTING. </a:t>
            </a:r>
            <a:endParaRPr lang="en-US" dirty="0"/>
          </a:p>
          <a:p>
            <a:endParaRPr lang="en-US" dirty="0"/>
          </a:p>
        </p:txBody>
      </p:sp>
    </p:spTree>
    <p:extLst>
      <p:ext uri="{BB962C8B-B14F-4D97-AF65-F5344CB8AC3E}">
        <p14:creationId xmlns:p14="http://schemas.microsoft.com/office/powerpoint/2010/main" val="1857297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a:t>
            </a:r>
            <a:endParaRPr lang="en-US" dirty="0"/>
          </a:p>
        </p:txBody>
      </p:sp>
      <p:sp>
        <p:nvSpPr>
          <p:cNvPr id="3" name="Content Placeholder 2"/>
          <p:cNvSpPr>
            <a:spLocks noGrp="1"/>
          </p:cNvSpPr>
          <p:nvPr>
            <p:ph sz="quarter" idx="13"/>
          </p:nvPr>
        </p:nvSpPr>
        <p:spPr/>
        <p:txBody>
          <a:bodyPr>
            <a:normAutofit/>
          </a:bodyPr>
          <a:lstStyle/>
          <a:p>
            <a:r>
              <a:rPr lang="en-US" dirty="0" smtClean="0"/>
              <a:t>acts </a:t>
            </a:r>
            <a:r>
              <a:rPr lang="en-US" dirty="0"/>
              <a:t>as a foundation for the entire literary piece. The theme links all aspects of the literary work with one another and is basically the main </a:t>
            </a:r>
            <a:r>
              <a:rPr lang="en-US" dirty="0" smtClean="0"/>
              <a:t>subject that helps provide </a:t>
            </a:r>
            <a:r>
              <a:rPr lang="en-US" dirty="0"/>
              <a:t>a certain insight into the story. </a:t>
            </a:r>
            <a:endParaRPr lang="en-US" dirty="0" smtClean="0"/>
          </a:p>
          <a:p>
            <a:pPr marL="0" indent="0">
              <a:buNone/>
            </a:pPr>
            <a:endParaRPr lang="en-US" dirty="0"/>
          </a:p>
          <a:p>
            <a:r>
              <a:rPr lang="en-US" b="1" dirty="0"/>
              <a:t>Example: </a:t>
            </a:r>
            <a:r>
              <a:rPr lang="en-US" dirty="0" smtClean="0"/>
              <a:t>The </a:t>
            </a:r>
            <a:r>
              <a:rPr lang="en-US" dirty="0"/>
              <a:t>main theme in the play Romeo and Juliet was love with smaller themes of sacrifice, tragedy, struggle, hardship, devotion and so on.</a:t>
            </a:r>
          </a:p>
          <a:p>
            <a:endParaRPr lang="en-US" dirty="0"/>
          </a:p>
        </p:txBody>
      </p:sp>
    </p:spTree>
    <p:extLst>
      <p:ext uri="{BB962C8B-B14F-4D97-AF65-F5344CB8AC3E}">
        <p14:creationId xmlns:p14="http://schemas.microsoft.com/office/powerpoint/2010/main" val="2939116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Characterization </a:t>
            </a:r>
            <a:endParaRPr lang="en-US" dirty="0"/>
          </a:p>
        </p:txBody>
      </p:sp>
      <p:sp>
        <p:nvSpPr>
          <p:cNvPr id="3" name="Content Placeholder 2"/>
          <p:cNvSpPr>
            <a:spLocks noGrp="1"/>
          </p:cNvSpPr>
          <p:nvPr>
            <p:ph sz="quarter" idx="13"/>
          </p:nvPr>
        </p:nvSpPr>
        <p:spPr/>
        <p:txBody>
          <a:bodyPr/>
          <a:lstStyle/>
          <a:p>
            <a:r>
              <a:rPr lang="en-US" dirty="0"/>
              <a:t>Characterization in literature refers the step by step process </a:t>
            </a:r>
            <a:r>
              <a:rPr lang="en-US" dirty="0" smtClean="0"/>
              <a:t>where </a:t>
            </a:r>
            <a:r>
              <a:rPr lang="en-US" dirty="0"/>
              <a:t>an author introduces and then describes a character. </a:t>
            </a:r>
            <a:endParaRPr lang="en-US" dirty="0" smtClean="0"/>
          </a:p>
          <a:p>
            <a:r>
              <a:rPr lang="en-US" dirty="0" smtClean="0"/>
              <a:t>The </a:t>
            </a:r>
            <a:r>
              <a:rPr lang="en-US" dirty="0"/>
              <a:t>character can be described directly by the author or indirectly through the actions, thoughts, and speech of the character. </a:t>
            </a:r>
          </a:p>
        </p:txBody>
      </p:sp>
    </p:spTree>
    <p:extLst>
      <p:ext uri="{BB962C8B-B14F-4D97-AF65-F5344CB8AC3E}">
        <p14:creationId xmlns:p14="http://schemas.microsoft.com/office/powerpoint/2010/main" val="3604819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conflict</a:t>
            </a:r>
            <a:endParaRPr lang="en-US" dirty="0"/>
          </a:p>
        </p:txBody>
      </p:sp>
      <p:sp>
        <p:nvSpPr>
          <p:cNvPr id="3" name="Content Placeholder 2"/>
          <p:cNvSpPr>
            <a:spLocks noGrp="1"/>
          </p:cNvSpPr>
          <p:nvPr>
            <p:ph sz="quarter" idx="13"/>
          </p:nvPr>
        </p:nvSpPr>
        <p:spPr>
          <a:xfrm>
            <a:off x="913774" y="1923394"/>
            <a:ext cx="10363826" cy="3867806"/>
          </a:xfrm>
        </p:spPr>
        <p:txBody>
          <a:bodyPr/>
          <a:lstStyle/>
          <a:p>
            <a:r>
              <a:rPr lang="en-US" dirty="0" smtClean="0"/>
              <a:t>a </a:t>
            </a:r>
            <a:r>
              <a:rPr lang="en-US" dirty="0"/>
              <a:t>literary device used for expressing a </a:t>
            </a:r>
            <a:r>
              <a:rPr lang="en-US" dirty="0" smtClean="0"/>
              <a:t>problem </a:t>
            </a:r>
            <a:r>
              <a:rPr lang="en-US" dirty="0"/>
              <a:t>the protagonist of the story finds in achieving his aims or dreams. </a:t>
            </a:r>
            <a:r>
              <a:rPr lang="en-US" dirty="0" smtClean="0"/>
              <a:t>This </a:t>
            </a:r>
            <a:r>
              <a:rPr lang="en-US" dirty="0"/>
              <a:t>conflict </a:t>
            </a:r>
            <a:r>
              <a:rPr lang="en-US" dirty="0" smtClean="0"/>
              <a:t>can </a:t>
            </a:r>
            <a:r>
              <a:rPr lang="en-US" dirty="0"/>
              <a:t>have external aggressors or can even arise from within the self. </a:t>
            </a:r>
            <a:endParaRPr lang="en-US" dirty="0" smtClean="0"/>
          </a:p>
          <a:p>
            <a:endParaRPr lang="en-US" dirty="0"/>
          </a:p>
          <a:p>
            <a:r>
              <a:rPr lang="en-US" b="1" dirty="0"/>
              <a:t>Example: </a:t>
            </a:r>
            <a:r>
              <a:rPr lang="en-US" dirty="0" smtClean="0"/>
              <a:t>John </a:t>
            </a:r>
            <a:r>
              <a:rPr lang="en-US" dirty="0"/>
              <a:t>tried hard to convince himself that his Hollywood dreams were worth the struggle but his parents, and his inner voice of reason, failed to agree.</a:t>
            </a:r>
          </a:p>
          <a:p>
            <a:endParaRPr lang="en-US" dirty="0"/>
          </a:p>
        </p:txBody>
      </p:sp>
    </p:spTree>
    <p:extLst>
      <p:ext uri="{BB962C8B-B14F-4D97-AF65-F5344CB8AC3E}">
        <p14:creationId xmlns:p14="http://schemas.microsoft.com/office/powerpoint/2010/main" val="3614345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connotation</a:t>
            </a:r>
            <a:endParaRPr lang="en-US" dirty="0"/>
          </a:p>
        </p:txBody>
      </p:sp>
      <p:sp>
        <p:nvSpPr>
          <p:cNvPr id="3" name="Content Placeholder 2"/>
          <p:cNvSpPr>
            <a:spLocks noGrp="1"/>
          </p:cNvSpPr>
          <p:nvPr>
            <p:ph sz="quarter" idx="13"/>
          </p:nvPr>
        </p:nvSpPr>
        <p:spPr/>
        <p:txBody>
          <a:bodyPr/>
          <a:lstStyle/>
          <a:p>
            <a:r>
              <a:rPr lang="en-US" dirty="0"/>
              <a:t>Connotations are the associations people make with words that go beyond the literal or dictionary definition. Many words have connotations that create emotions or feelings in the reader</a:t>
            </a:r>
            <a:r>
              <a:rPr lang="en-US" dirty="0" smtClean="0"/>
              <a:t>.</a:t>
            </a:r>
          </a:p>
          <a:p>
            <a:pPr marL="0" indent="0">
              <a:buNone/>
            </a:pPr>
            <a:r>
              <a:rPr lang="en-US" dirty="0" smtClean="0"/>
              <a:t> </a:t>
            </a:r>
            <a:endParaRPr lang="en-US" dirty="0"/>
          </a:p>
          <a:p>
            <a:r>
              <a:rPr lang="en-US" b="1" dirty="0"/>
              <a:t>Example: </a:t>
            </a:r>
            <a:r>
              <a:rPr lang="en-US" dirty="0" smtClean="0"/>
              <a:t>snake – someone who will do you harm/can’t be trusted </a:t>
            </a:r>
            <a:endParaRPr lang="en-US" dirty="0"/>
          </a:p>
          <a:p>
            <a:pPr marL="0" indent="0">
              <a:buNone/>
            </a:pPr>
            <a:endParaRPr lang="en-US" dirty="0"/>
          </a:p>
          <a:p>
            <a:endParaRPr lang="en-US" dirty="0"/>
          </a:p>
        </p:txBody>
      </p:sp>
    </p:spTree>
    <p:extLst>
      <p:ext uri="{BB962C8B-B14F-4D97-AF65-F5344CB8AC3E}">
        <p14:creationId xmlns:p14="http://schemas.microsoft.com/office/powerpoint/2010/main" val="4021107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Denotation </a:t>
            </a:r>
            <a:endParaRPr lang="en-US" dirty="0"/>
          </a:p>
        </p:txBody>
      </p:sp>
      <p:sp>
        <p:nvSpPr>
          <p:cNvPr id="3" name="Content Placeholder 2"/>
          <p:cNvSpPr>
            <a:spLocks noGrp="1"/>
          </p:cNvSpPr>
          <p:nvPr>
            <p:ph sz="quarter" idx="13"/>
          </p:nvPr>
        </p:nvSpPr>
        <p:spPr/>
        <p:txBody>
          <a:bodyPr/>
          <a:lstStyle/>
          <a:p>
            <a:r>
              <a:rPr lang="en-US" dirty="0"/>
              <a:t>Denotation refers to the use of the dictionary definition or literal meaning of a word. </a:t>
            </a:r>
            <a:endParaRPr lang="en-US" dirty="0" smtClean="0"/>
          </a:p>
          <a:p>
            <a:pPr marL="0" indent="0">
              <a:buNone/>
            </a:pPr>
            <a:endParaRPr lang="en-US" dirty="0"/>
          </a:p>
          <a:p>
            <a:r>
              <a:rPr lang="en-US" b="1" dirty="0"/>
              <a:t>Example: </a:t>
            </a:r>
            <a:r>
              <a:rPr lang="en-US" dirty="0" smtClean="0"/>
              <a:t>snake – a reptile </a:t>
            </a:r>
            <a:endParaRPr lang="en-US" dirty="0"/>
          </a:p>
          <a:p>
            <a:endParaRPr lang="en-US" dirty="0"/>
          </a:p>
        </p:txBody>
      </p:sp>
    </p:spTree>
    <p:extLst>
      <p:ext uri="{BB962C8B-B14F-4D97-AF65-F5344CB8AC3E}">
        <p14:creationId xmlns:p14="http://schemas.microsoft.com/office/powerpoint/2010/main" val="603391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Epiphany </a:t>
            </a:r>
            <a:endParaRPr lang="en-US" dirty="0"/>
          </a:p>
        </p:txBody>
      </p:sp>
      <p:sp>
        <p:nvSpPr>
          <p:cNvPr id="3" name="Content Placeholder 2"/>
          <p:cNvSpPr>
            <a:spLocks noGrp="1"/>
          </p:cNvSpPr>
          <p:nvPr>
            <p:ph sz="quarter" idx="13"/>
          </p:nvPr>
        </p:nvSpPr>
        <p:spPr/>
        <p:txBody>
          <a:bodyPr>
            <a:normAutofit/>
          </a:bodyPr>
          <a:lstStyle/>
          <a:p>
            <a:r>
              <a:rPr lang="en-US" dirty="0"/>
              <a:t>sudden feeling of knowledge that brings to light what was so far hidden and changes one’s life is called epiphany.</a:t>
            </a:r>
          </a:p>
          <a:p>
            <a:endParaRPr lang="en-US" dirty="0"/>
          </a:p>
          <a:p>
            <a:r>
              <a:rPr lang="en-US" b="1" dirty="0"/>
              <a:t>Example: </a:t>
            </a:r>
            <a:r>
              <a:rPr lang="en-US" dirty="0"/>
              <a:t>Let us consider an epiphany of a smoker</a:t>
            </a:r>
            <a:r>
              <a:rPr lang="en-US" dirty="0" smtClean="0"/>
              <a:t>: “</a:t>
            </a:r>
            <a:r>
              <a:rPr lang="en-US" dirty="0"/>
              <a:t>I used to smoke a lot. Everyone let me know that it was bad for my health however, I didn’t pay any notice. One day I saw my two years of age offspring trying for a used cigarette within an ashtray. Seeing this, abruptly it dawned upon me how terrible smoking was and I stopped smoking.”</a:t>
            </a:r>
          </a:p>
          <a:p>
            <a:endParaRPr lang="en-US" dirty="0"/>
          </a:p>
          <a:p>
            <a:endParaRPr lang="en-US" dirty="0"/>
          </a:p>
        </p:txBody>
      </p:sp>
    </p:spTree>
    <p:extLst>
      <p:ext uri="{BB962C8B-B14F-4D97-AF65-F5344CB8AC3E}">
        <p14:creationId xmlns:p14="http://schemas.microsoft.com/office/powerpoint/2010/main" val="36049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Foreshadowing </a:t>
            </a:r>
            <a:endParaRPr lang="en-US" dirty="0"/>
          </a:p>
        </p:txBody>
      </p:sp>
      <p:sp>
        <p:nvSpPr>
          <p:cNvPr id="3" name="Content Placeholder 2"/>
          <p:cNvSpPr>
            <a:spLocks noGrp="1"/>
          </p:cNvSpPr>
          <p:nvPr>
            <p:ph sz="quarter" idx="13"/>
          </p:nvPr>
        </p:nvSpPr>
        <p:spPr/>
        <p:txBody>
          <a:bodyPr>
            <a:normAutofit/>
          </a:bodyPr>
          <a:lstStyle/>
          <a:p>
            <a:r>
              <a:rPr lang="en-US" dirty="0" smtClean="0"/>
              <a:t>hints </a:t>
            </a:r>
            <a:r>
              <a:rPr lang="en-US" dirty="0"/>
              <a:t>that set the stage for a story to unfold and give the reader a hint of something that is going to happen without revealing the story or spoiling the suspense. Foreshadowing is used to suggest an upcoming outcome to the story. </a:t>
            </a:r>
          </a:p>
          <a:p>
            <a:r>
              <a:rPr lang="en-US" b="1" dirty="0"/>
              <a:t>Example</a:t>
            </a:r>
            <a:r>
              <a:rPr lang="en-US" b="1" dirty="0" smtClean="0"/>
              <a:t>: </a:t>
            </a:r>
            <a:r>
              <a:rPr lang="en-US" dirty="0" smtClean="0"/>
              <a:t>A creepy basement introduced at the beginning of a movie may foreshadow danger ahead </a:t>
            </a:r>
            <a:endParaRPr lang="en-US" dirty="0"/>
          </a:p>
        </p:txBody>
      </p:sp>
    </p:spTree>
    <p:extLst>
      <p:ext uri="{BB962C8B-B14F-4D97-AF65-F5344CB8AC3E}">
        <p14:creationId xmlns:p14="http://schemas.microsoft.com/office/powerpoint/2010/main" val="271401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imagery</a:t>
            </a:r>
            <a:endParaRPr lang="en-US" dirty="0"/>
          </a:p>
        </p:txBody>
      </p:sp>
      <p:sp>
        <p:nvSpPr>
          <p:cNvPr id="3" name="Content Placeholder 2"/>
          <p:cNvSpPr>
            <a:spLocks noGrp="1"/>
          </p:cNvSpPr>
          <p:nvPr>
            <p:ph sz="quarter" idx="13"/>
          </p:nvPr>
        </p:nvSpPr>
        <p:spPr/>
        <p:txBody>
          <a:bodyPr>
            <a:normAutofit/>
          </a:bodyPr>
          <a:lstStyle/>
          <a:p>
            <a:r>
              <a:rPr lang="en-US" dirty="0" smtClean="0"/>
              <a:t>the </a:t>
            </a:r>
            <a:r>
              <a:rPr lang="en-US" dirty="0"/>
              <a:t>author uses words and phrases to create “mental images” for the reader. Imagery helps the reader to visualize more realistically the author’s writings. </a:t>
            </a:r>
            <a:endParaRPr lang="en-US" dirty="0" smtClean="0"/>
          </a:p>
          <a:p>
            <a:endParaRPr lang="en-US" dirty="0"/>
          </a:p>
          <a:p>
            <a:r>
              <a:rPr lang="en-US" b="1" dirty="0" smtClean="0"/>
              <a:t>Example</a:t>
            </a:r>
            <a:r>
              <a:rPr lang="en-US" b="1" dirty="0"/>
              <a:t>: </a:t>
            </a:r>
            <a:r>
              <a:rPr lang="en-US" dirty="0" smtClean="0"/>
              <a:t>The </a:t>
            </a:r>
            <a:r>
              <a:rPr lang="en-US" dirty="0"/>
              <a:t>gushing brook stole its way down the lush green mountains, dotted with tiny flowers in a riot of colors and trees coming alive with gaily chirping birds.</a:t>
            </a:r>
          </a:p>
          <a:p>
            <a:endParaRPr lang="en-US" dirty="0"/>
          </a:p>
        </p:txBody>
      </p:sp>
    </p:spTree>
    <p:extLst>
      <p:ext uri="{BB962C8B-B14F-4D97-AF65-F5344CB8AC3E}">
        <p14:creationId xmlns:p14="http://schemas.microsoft.com/office/powerpoint/2010/main" val="1129722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personification</a:t>
            </a:r>
            <a:endParaRPr lang="en-US" dirty="0"/>
          </a:p>
        </p:txBody>
      </p:sp>
      <p:sp>
        <p:nvSpPr>
          <p:cNvPr id="3" name="Content Placeholder 2"/>
          <p:cNvSpPr>
            <a:spLocks noGrp="1"/>
          </p:cNvSpPr>
          <p:nvPr>
            <p:ph sz="quarter" idx="13"/>
          </p:nvPr>
        </p:nvSpPr>
        <p:spPr/>
        <p:txBody>
          <a:bodyPr/>
          <a:lstStyle/>
          <a:p>
            <a:r>
              <a:rPr lang="en-US" dirty="0"/>
              <a:t>Personification is one of the most commonly used and recognized literary devices. It refers to the practice of attaching human traits and characteristics with </a:t>
            </a:r>
            <a:r>
              <a:rPr lang="en-US" dirty="0" smtClean="0"/>
              <a:t>non-human things. </a:t>
            </a:r>
            <a:endParaRPr lang="en-US" dirty="0"/>
          </a:p>
          <a:p>
            <a:r>
              <a:rPr lang="en-US" b="1" dirty="0"/>
              <a:t>Example: </a:t>
            </a:r>
            <a:r>
              <a:rPr lang="en-US" dirty="0" smtClean="0"/>
              <a:t>“</a:t>
            </a:r>
            <a:r>
              <a:rPr lang="en-US" dirty="0"/>
              <a:t>The raging winds” “The wise owl” “The warm and comforting fire”</a:t>
            </a:r>
          </a:p>
          <a:p>
            <a:endParaRPr lang="en-US" dirty="0"/>
          </a:p>
        </p:txBody>
      </p:sp>
    </p:spTree>
    <p:extLst>
      <p:ext uri="{BB962C8B-B14F-4D97-AF65-F5344CB8AC3E}">
        <p14:creationId xmlns:p14="http://schemas.microsoft.com/office/powerpoint/2010/main" val="3062988541"/>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104</TotalTime>
  <Words>582</Words>
  <Application>Microsoft Office PowerPoint</Application>
  <PresentationFormat>Widescreen</PresentationFormat>
  <Paragraphs>40</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Tw Cen MT</vt:lpstr>
      <vt:lpstr>Droplet</vt:lpstr>
      <vt:lpstr>Literary Terms</vt:lpstr>
      <vt:lpstr>Characterization </vt:lpstr>
      <vt:lpstr>conflict</vt:lpstr>
      <vt:lpstr>connotation</vt:lpstr>
      <vt:lpstr>Denotation </vt:lpstr>
      <vt:lpstr>Epiphany </vt:lpstr>
      <vt:lpstr>Foreshadowing </vt:lpstr>
      <vt:lpstr>imagery</vt:lpstr>
      <vt:lpstr>personification</vt:lpstr>
      <vt:lpstr>setting</vt:lpstr>
      <vt:lpstr>Theme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FIGURATIVE Language 1-10</dc:title>
  <dc:creator>Stetka, Meghan</dc:creator>
  <cp:lastModifiedBy>Stetka, Meghan</cp:lastModifiedBy>
  <cp:revision>6</cp:revision>
  <dcterms:created xsi:type="dcterms:W3CDTF">2018-07-26T19:18:18Z</dcterms:created>
  <dcterms:modified xsi:type="dcterms:W3CDTF">2019-07-25T18:28:11Z</dcterms:modified>
</cp:coreProperties>
</file>